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CBA4D65-21B7-428A-A557-4789B00C6EED}" type="datetimeFigureOut">
              <a:rPr lang="en-US" smtClean="0"/>
              <a:pPr/>
              <a:t>12/16/2013</a:t>
            </a:fld>
            <a:endParaRPr lang="en-IN"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FB60D8A-E54B-4FE1-B2E3-DD41E0E63F4F}"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A4D65-21B7-428A-A557-4789B00C6EED}" type="datetimeFigureOut">
              <a:rPr lang="en-US" smtClean="0"/>
              <a:pPr/>
              <a:t>12/16/2013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FB60D8A-E54B-4FE1-B2E3-DD41E0E63F4F}"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A4D65-21B7-428A-A557-4789B00C6EED}" type="datetimeFigureOut">
              <a:rPr lang="en-US" smtClean="0"/>
              <a:pPr/>
              <a:t>12/16/2013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FB60D8A-E54B-4FE1-B2E3-DD41E0E63F4F}"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CBA4D65-21B7-428A-A557-4789B00C6EED}" type="datetimeFigureOut">
              <a:rPr lang="en-US" smtClean="0"/>
              <a:pPr/>
              <a:t>12/16/2013</a:t>
            </a:fld>
            <a:endParaRPr lang="en-IN" dirty="0"/>
          </a:p>
        </p:txBody>
      </p:sp>
      <p:sp>
        <p:nvSpPr>
          <p:cNvPr id="5" name="Footer Placeholder 4"/>
          <p:cNvSpPr>
            <a:spLocks noGrp="1"/>
          </p:cNvSpPr>
          <p:nvPr>
            <p:ph type="ftr" sz="quarter" idx="11"/>
          </p:nvPr>
        </p:nvSpPr>
        <p:spPr>
          <a:xfrm>
            <a:off x="457200" y="6480969"/>
            <a:ext cx="4260056" cy="300831"/>
          </a:xfrm>
        </p:spPr>
        <p:txBody>
          <a:bodyPr/>
          <a:lstStyle/>
          <a:p>
            <a:endParaRPr lang="en-IN" dirty="0"/>
          </a:p>
        </p:txBody>
      </p:sp>
      <p:sp>
        <p:nvSpPr>
          <p:cNvPr id="6" name="Slide Number Placeholder 5"/>
          <p:cNvSpPr>
            <a:spLocks noGrp="1"/>
          </p:cNvSpPr>
          <p:nvPr>
            <p:ph type="sldNum" sz="quarter" idx="12"/>
          </p:nvPr>
        </p:nvSpPr>
        <p:spPr/>
        <p:txBody>
          <a:bodyPr/>
          <a:lstStyle/>
          <a:p>
            <a:fld id="{6FB60D8A-E54B-4FE1-B2E3-DD41E0E63F4F}"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CCBA4D65-21B7-428A-A557-4789B00C6EED}" type="datetimeFigureOut">
              <a:rPr lang="en-US" smtClean="0"/>
              <a:pPr/>
              <a:t>12/16/2013</a:t>
            </a:fld>
            <a:endParaRPr lang="en-IN" dirty="0"/>
          </a:p>
        </p:txBody>
      </p:sp>
      <p:sp>
        <p:nvSpPr>
          <p:cNvPr id="5" name="Footer Placeholder 4"/>
          <p:cNvSpPr>
            <a:spLocks noGrp="1"/>
          </p:cNvSpPr>
          <p:nvPr>
            <p:ph type="ftr" sz="quarter" idx="11"/>
          </p:nvPr>
        </p:nvSpPr>
        <p:spPr>
          <a:xfrm>
            <a:off x="2619376" y="6480969"/>
            <a:ext cx="4260056" cy="300831"/>
          </a:xfrm>
        </p:spPr>
        <p:txBody>
          <a:bodyPr/>
          <a:lstStyle/>
          <a:p>
            <a:endParaRPr lang="en-IN" dirty="0"/>
          </a:p>
        </p:txBody>
      </p:sp>
      <p:sp>
        <p:nvSpPr>
          <p:cNvPr id="6" name="Slide Number Placeholder 5"/>
          <p:cNvSpPr>
            <a:spLocks noGrp="1"/>
          </p:cNvSpPr>
          <p:nvPr>
            <p:ph type="sldNum" sz="quarter" idx="12"/>
          </p:nvPr>
        </p:nvSpPr>
        <p:spPr>
          <a:xfrm>
            <a:off x="8451056" y="809624"/>
            <a:ext cx="502920" cy="300831"/>
          </a:xfrm>
        </p:spPr>
        <p:txBody>
          <a:bodyPr/>
          <a:lstStyle/>
          <a:p>
            <a:fld id="{6FB60D8A-E54B-4FE1-B2E3-DD41E0E63F4F}" type="slidenum">
              <a:rPr lang="en-IN" smtClean="0"/>
              <a:pPr/>
              <a:t>‹#›</a:t>
            </a:fld>
            <a:endParaRPr lang="en-IN"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CBA4D65-21B7-428A-A557-4789B00C6EED}" type="datetimeFigureOut">
              <a:rPr lang="en-US" smtClean="0"/>
              <a:pPr/>
              <a:t>12/16/2013</a:t>
            </a:fld>
            <a:endParaRPr lang="en-IN" dirty="0"/>
          </a:p>
        </p:txBody>
      </p:sp>
      <p:sp>
        <p:nvSpPr>
          <p:cNvPr id="6" name="Footer Placeholder 5"/>
          <p:cNvSpPr>
            <a:spLocks noGrp="1"/>
          </p:cNvSpPr>
          <p:nvPr>
            <p:ph type="ftr" sz="quarter" idx="11"/>
          </p:nvPr>
        </p:nvSpPr>
        <p:spPr>
          <a:xfrm>
            <a:off x="457200" y="6480969"/>
            <a:ext cx="4260056" cy="301752"/>
          </a:xfrm>
        </p:spPr>
        <p:txBody>
          <a:bodyPr/>
          <a:lstStyle/>
          <a:p>
            <a:endParaRPr lang="en-IN" dirty="0"/>
          </a:p>
        </p:txBody>
      </p:sp>
      <p:sp>
        <p:nvSpPr>
          <p:cNvPr id="7" name="Slide Number Placeholder 6"/>
          <p:cNvSpPr>
            <a:spLocks noGrp="1"/>
          </p:cNvSpPr>
          <p:nvPr>
            <p:ph type="sldNum" sz="quarter" idx="12"/>
          </p:nvPr>
        </p:nvSpPr>
        <p:spPr>
          <a:xfrm>
            <a:off x="7589520" y="6480969"/>
            <a:ext cx="502920" cy="301752"/>
          </a:xfrm>
        </p:spPr>
        <p:txBody>
          <a:bodyPr/>
          <a:lstStyle/>
          <a:p>
            <a:fld id="{6FB60D8A-E54B-4FE1-B2E3-DD41E0E63F4F}"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CBA4D65-21B7-428A-A557-4789B00C6EED}" type="datetimeFigureOut">
              <a:rPr lang="en-US" smtClean="0"/>
              <a:pPr/>
              <a:t>12/16/2013</a:t>
            </a:fld>
            <a:endParaRPr lang="en-IN" dirty="0"/>
          </a:p>
        </p:txBody>
      </p:sp>
      <p:sp>
        <p:nvSpPr>
          <p:cNvPr id="8" name="Footer Placeholder 7"/>
          <p:cNvSpPr>
            <a:spLocks noGrp="1"/>
          </p:cNvSpPr>
          <p:nvPr>
            <p:ph type="ftr" sz="quarter" idx="11"/>
          </p:nvPr>
        </p:nvSpPr>
        <p:spPr>
          <a:xfrm>
            <a:off x="457200" y="6480969"/>
            <a:ext cx="4261104" cy="301752"/>
          </a:xfrm>
        </p:spPr>
        <p:txBody>
          <a:bodyPr/>
          <a:lstStyle/>
          <a:p>
            <a:endParaRPr lang="en-IN"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FB60D8A-E54B-4FE1-B2E3-DD41E0E63F4F}"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BA4D65-21B7-428A-A557-4789B00C6EED}" type="datetimeFigureOut">
              <a:rPr lang="en-US" smtClean="0"/>
              <a:pPr/>
              <a:t>12/16/2013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FB60D8A-E54B-4FE1-B2E3-DD41E0E63F4F}"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CBA4D65-21B7-428A-A557-4789B00C6EED}" type="datetimeFigureOut">
              <a:rPr lang="en-US" smtClean="0"/>
              <a:pPr/>
              <a:t>12/16/2013</a:t>
            </a:fld>
            <a:endParaRPr lang="en-IN" dirty="0"/>
          </a:p>
        </p:txBody>
      </p:sp>
      <p:sp>
        <p:nvSpPr>
          <p:cNvPr id="3" name="Footer Placeholder 2"/>
          <p:cNvSpPr>
            <a:spLocks noGrp="1"/>
          </p:cNvSpPr>
          <p:nvPr>
            <p:ph type="ftr" sz="quarter" idx="11"/>
          </p:nvPr>
        </p:nvSpPr>
        <p:spPr>
          <a:xfrm>
            <a:off x="457200" y="6481890"/>
            <a:ext cx="4260056" cy="300831"/>
          </a:xfrm>
        </p:spPr>
        <p:txBody>
          <a:bodyPr/>
          <a:lstStyle/>
          <a:p>
            <a:endParaRPr lang="en-IN" dirty="0"/>
          </a:p>
        </p:txBody>
      </p:sp>
      <p:sp>
        <p:nvSpPr>
          <p:cNvPr id="4" name="Slide Number Placeholder 3"/>
          <p:cNvSpPr>
            <a:spLocks noGrp="1"/>
          </p:cNvSpPr>
          <p:nvPr>
            <p:ph type="sldNum" sz="quarter" idx="12"/>
          </p:nvPr>
        </p:nvSpPr>
        <p:spPr>
          <a:xfrm>
            <a:off x="7589520" y="6480969"/>
            <a:ext cx="502920" cy="301752"/>
          </a:xfrm>
        </p:spPr>
        <p:txBody>
          <a:bodyPr/>
          <a:lstStyle/>
          <a:p>
            <a:fld id="{6FB60D8A-E54B-4FE1-B2E3-DD41E0E63F4F}"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CBA4D65-21B7-428A-A557-4789B00C6EED}" type="datetimeFigureOut">
              <a:rPr lang="en-US" smtClean="0"/>
              <a:pPr/>
              <a:t>12/16/2013</a:t>
            </a:fld>
            <a:endParaRPr lang="en-IN"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FB60D8A-E54B-4FE1-B2E3-DD41E0E63F4F}"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CBA4D65-21B7-428A-A557-4789B00C6EED}" type="datetimeFigureOut">
              <a:rPr lang="en-US" smtClean="0"/>
              <a:pPr/>
              <a:t>12/16/2013</a:t>
            </a:fld>
            <a:endParaRPr lang="en-IN"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FB60D8A-E54B-4FE1-B2E3-DD41E0E63F4F}"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BA4D65-21B7-428A-A557-4789B00C6EED}" type="datetimeFigureOut">
              <a:rPr lang="en-US" smtClean="0"/>
              <a:pPr/>
              <a:t>12/16/2013</a:t>
            </a:fld>
            <a:endParaRPr lang="en-IN"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FB60D8A-E54B-4FE1-B2E3-DD41E0E63F4F}" type="slidenum">
              <a:rPr lang="en-IN" smtClean="0"/>
              <a:pPr/>
              <a:t>‹#›</a:t>
            </a:fld>
            <a:endParaRPr lang="en-IN"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a:t>
            </a:r>
            <a:r>
              <a:rPr lang="en-US" dirty="0"/>
              <a:t>B</a:t>
            </a:r>
            <a:r>
              <a:rPr lang="en-US" dirty="0" smtClean="0"/>
              <a:t>uilding Planning</a:t>
            </a:r>
            <a:endParaRPr lang="en-IN" dirty="0"/>
          </a:p>
        </p:txBody>
      </p:sp>
      <p:sp>
        <p:nvSpPr>
          <p:cNvPr id="3" name="Subtitle 2"/>
          <p:cNvSpPr>
            <a:spLocks noGrp="1"/>
          </p:cNvSpPr>
          <p:nvPr>
            <p:ph type="subTitle" idx="1"/>
          </p:nvPr>
        </p:nvSpPr>
        <p:spPr/>
        <p:txBody>
          <a:bodyPr>
            <a:normAutofit/>
          </a:bodyPr>
          <a:lstStyle/>
          <a:p>
            <a:r>
              <a:rPr lang="en-US" dirty="0" smtClean="0"/>
              <a:t>Prepared  by:  Goyani </a:t>
            </a:r>
            <a:r>
              <a:rPr lang="en-US" dirty="0" smtClean="0"/>
              <a:t>Jalpesh </a:t>
            </a:r>
            <a:r>
              <a:rPr lang="en-US" dirty="0" smtClean="0"/>
              <a:t>R.</a:t>
            </a:r>
          </a:p>
          <a:p>
            <a:r>
              <a:rPr smtClean="0"/>
              <a:t>Tajani kayul</a:t>
            </a:r>
            <a:r>
              <a:rPr lang="en-US" dirty="0" smtClean="0"/>
              <a:t>  </a:t>
            </a:r>
          </a:p>
          <a:p>
            <a:r>
              <a:rPr lang="en-US" dirty="0" smtClean="0"/>
              <a:t>Khunt </a:t>
            </a:r>
            <a:r>
              <a:rPr lang="en-US" dirty="0" smtClean="0"/>
              <a:t>Nirav s.</a:t>
            </a:r>
            <a:r>
              <a:rPr smtClean="0"/>
              <a:t> </a:t>
            </a:r>
            <a:endParaRPr/>
          </a:p>
          <a:p>
            <a:endParaRPr/>
          </a:p>
        </p:txBody>
      </p:sp>
      <p:sp>
        <p:nvSpPr>
          <p:cNvPr id="4" name="TextBox 3"/>
          <p:cNvSpPr txBox="1"/>
          <p:nvPr/>
        </p:nvSpPr>
        <p:spPr>
          <a:xfrm>
            <a:off x="5143504" y="4286256"/>
            <a:ext cx="3501280" cy="923330"/>
          </a:xfrm>
          <a:prstGeom prst="rect">
            <a:avLst/>
          </a:prstGeom>
          <a:noFill/>
        </p:spPr>
        <p:txBody>
          <a:bodyPr wrap="none" rtlCol="0">
            <a:spAutoFit/>
          </a:bodyPr>
          <a:lstStyle/>
          <a:p>
            <a:r>
              <a:rPr lang="en-US" dirty="0" smtClean="0"/>
              <a:t>GUIDANCE BY:</a:t>
            </a:r>
          </a:p>
          <a:p>
            <a:r>
              <a:rPr lang="en-US" dirty="0" smtClean="0"/>
              <a:t>Khorasiya sandeep (Asst.prof)</a:t>
            </a:r>
          </a:p>
          <a:p>
            <a:endParaRPr lang="en-US"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987843_635198291848845000-13.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Roominess</a:t>
            </a:r>
            <a:endParaRPr lang="en-IN" dirty="0"/>
          </a:p>
        </p:txBody>
      </p:sp>
      <p:sp>
        <p:nvSpPr>
          <p:cNvPr id="3" name="Content Placeholder 2"/>
          <p:cNvSpPr>
            <a:spLocks noGrp="1"/>
          </p:cNvSpPr>
          <p:nvPr>
            <p:ph idx="1"/>
          </p:nvPr>
        </p:nvSpPr>
        <p:spPr/>
        <p:txBody>
          <a:bodyPr/>
          <a:lstStyle/>
          <a:p>
            <a:r>
              <a:rPr lang="en-US" dirty="0" smtClean="0"/>
              <a:t>Roominess refers to an arrngement of getting yhe maximum advantage from the minimum or limeted dimensions of a room. </a:t>
            </a:r>
          </a:p>
          <a:p>
            <a:r>
              <a:rPr lang="en-US" dirty="0" smtClean="0"/>
              <a:t>The space must be utilised economically. Make the room rectanguler .</a:t>
            </a:r>
          </a:p>
          <a:p>
            <a:r>
              <a:rPr lang="en-US" dirty="0" smtClean="0"/>
              <a:t>Ceiling height and breadth ratio may be 1.20 to 1.50 for bulilding planning.</a:t>
            </a:r>
          </a:p>
          <a:p>
            <a:endParaRPr lang="en-IN" dirty="0"/>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987843_635198291848845000-12.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Flexibility</a:t>
            </a:r>
            <a:endParaRPr lang="en-IN" dirty="0"/>
          </a:p>
        </p:txBody>
      </p:sp>
      <p:sp>
        <p:nvSpPr>
          <p:cNvPr id="3" name="Content Placeholder 2"/>
          <p:cNvSpPr>
            <a:spLocks noGrp="1"/>
          </p:cNvSpPr>
          <p:nvPr>
            <p:ph idx="1"/>
          </p:nvPr>
        </p:nvSpPr>
        <p:spPr/>
        <p:txBody>
          <a:bodyPr/>
          <a:lstStyle/>
          <a:p>
            <a:r>
              <a:rPr lang="en-US" dirty="0" smtClean="0"/>
              <a:t>The planning of the building should be prepared by keeping in mind the future requirement.</a:t>
            </a:r>
          </a:p>
          <a:p>
            <a:r>
              <a:rPr lang="en-US" dirty="0" smtClean="0"/>
              <a:t>Expansion should be possible economicaily without major altertions in planning.</a:t>
            </a:r>
          </a:p>
          <a:p>
            <a:r>
              <a:rPr lang="en-US" dirty="0" smtClean="0"/>
              <a:t>Planning should be such that with minor adjustments , it becomes possible to satisfy needs when the occasion arises.</a:t>
            </a:r>
            <a:endParaRPr lang="en-IN" dirty="0"/>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Furniture requirement</a:t>
            </a:r>
            <a:endParaRPr lang="en-IN" dirty="0"/>
          </a:p>
        </p:txBody>
      </p:sp>
      <p:sp>
        <p:nvSpPr>
          <p:cNvPr id="3" name="Content Placeholder 2"/>
          <p:cNvSpPr>
            <a:spLocks noGrp="1"/>
          </p:cNvSpPr>
          <p:nvPr>
            <p:ph idx="1"/>
          </p:nvPr>
        </p:nvSpPr>
        <p:spPr/>
        <p:txBody>
          <a:bodyPr/>
          <a:lstStyle/>
          <a:p>
            <a:r>
              <a:rPr lang="en-US" dirty="0" smtClean="0"/>
              <a:t>During building planning the sizes of furniture to be required for functional utility of the rooms should be considered.</a:t>
            </a:r>
          </a:p>
          <a:p>
            <a:r>
              <a:rPr lang="en-US" dirty="0" smtClean="0"/>
              <a:t>The size of the rooms should be decided by considering easy accomodation                        required.</a:t>
            </a:r>
          </a:p>
          <a:p>
            <a:r>
              <a:rPr lang="en-US" dirty="0" smtClean="0"/>
              <a:t>Bed room size should accomdat bed ,cupbored, side table, Dressing table.</a:t>
            </a:r>
          </a:p>
          <a:p>
            <a:pPr>
              <a:buNone/>
            </a:pPr>
            <a:r>
              <a:rPr lang="en-US" dirty="0" smtClean="0"/>
              <a:t> </a:t>
            </a:r>
            <a:endParaRPr lang="en-IN" dirty="0"/>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Circulation </a:t>
            </a:r>
            <a:endParaRPr lang="en-IN" dirty="0"/>
          </a:p>
        </p:txBody>
      </p:sp>
      <p:sp>
        <p:nvSpPr>
          <p:cNvPr id="3" name="Content Placeholder 2"/>
          <p:cNvSpPr>
            <a:spLocks noGrp="1"/>
          </p:cNvSpPr>
          <p:nvPr>
            <p:ph idx="1"/>
          </p:nvPr>
        </p:nvSpPr>
        <p:spPr/>
        <p:txBody>
          <a:bodyPr/>
          <a:lstStyle/>
          <a:p>
            <a:r>
              <a:rPr lang="en-US" dirty="0" smtClean="0"/>
              <a:t>Circulation refers to providing throgh passages between rooms in a bulding. </a:t>
            </a:r>
          </a:p>
          <a:p>
            <a:r>
              <a:rPr lang="en-US" dirty="0" smtClean="0"/>
              <a:t>It is necessary to permit horizontal circulation throgh passages, corridors and lobbies and vertical circulation through staircases,lifts, and ramps in bulding .</a:t>
            </a:r>
          </a:p>
          <a:p>
            <a:r>
              <a:rPr lang="en-US" dirty="0" smtClean="0"/>
              <a:t>Passage should be provied along </a:t>
            </a:r>
            <a:endParaRPr lang="en-IN"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Lighting</a:t>
            </a:r>
            <a:endParaRPr lang="en-IN" dirty="0"/>
          </a:p>
        </p:txBody>
      </p:sp>
      <p:sp>
        <p:nvSpPr>
          <p:cNvPr id="3" name="Content Placeholder 2"/>
          <p:cNvSpPr>
            <a:spLocks noGrp="1"/>
          </p:cNvSpPr>
          <p:nvPr>
            <p:ph idx="1"/>
          </p:nvPr>
        </p:nvSpPr>
        <p:spPr/>
        <p:txBody>
          <a:bodyPr/>
          <a:lstStyle/>
          <a:p>
            <a:r>
              <a:rPr lang="en-US" dirty="0" smtClean="0"/>
              <a:t>Natural and artifical lighting is provided in bulding , planning. By proper venilation sunlight can given good lighting.</a:t>
            </a:r>
          </a:p>
          <a:p>
            <a:r>
              <a:rPr lang="en-US" dirty="0" smtClean="0"/>
              <a:t>By using various electrical appliences artifical lighting is provided.</a:t>
            </a:r>
          </a:p>
          <a:p>
            <a:r>
              <a:rPr lang="en-US" dirty="0" smtClean="0"/>
              <a:t>Glaer should be avoided.</a:t>
            </a:r>
            <a:endParaRPr lang="en-IN" dirty="0"/>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Elegance</a:t>
            </a:r>
            <a:endParaRPr lang="en-IN" dirty="0"/>
          </a:p>
        </p:txBody>
      </p:sp>
      <p:sp>
        <p:nvSpPr>
          <p:cNvPr id="3" name="Content Placeholder 2"/>
          <p:cNvSpPr>
            <a:spLocks noGrp="1"/>
          </p:cNvSpPr>
          <p:nvPr>
            <p:ph idx="1"/>
          </p:nvPr>
        </p:nvSpPr>
        <p:spPr/>
        <p:txBody>
          <a:bodyPr/>
          <a:lstStyle/>
          <a:p>
            <a:r>
              <a:rPr lang="en-US" dirty="0" smtClean="0"/>
              <a:t>Elegance refers to the planning of elevation and layout of the plan to give an impressive appearance to the bulding.</a:t>
            </a:r>
          </a:p>
          <a:p>
            <a:r>
              <a:rPr lang="en-US" dirty="0" smtClean="0"/>
              <a:t>The proper of elevation width, height, location of door and windows, materials employed in construction of exterior walls  etc. create elegance is asthetics of bulding.</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Economy</a:t>
            </a:r>
            <a:endParaRPr lang="en-IN" dirty="0"/>
          </a:p>
        </p:txBody>
      </p:sp>
      <p:sp>
        <p:nvSpPr>
          <p:cNvPr id="3" name="Content Placeholder 2"/>
          <p:cNvSpPr>
            <a:spLocks noGrp="1"/>
          </p:cNvSpPr>
          <p:nvPr>
            <p:ph idx="1"/>
          </p:nvPr>
        </p:nvSpPr>
        <p:spPr/>
        <p:txBody>
          <a:bodyPr>
            <a:normAutofit lnSpcReduction="10000"/>
          </a:bodyPr>
          <a:lstStyle/>
          <a:p>
            <a:r>
              <a:rPr lang="en-US" dirty="0" smtClean="0"/>
              <a:t>Bulding planning should be carried out in the financial limit of the cilent.</a:t>
            </a:r>
          </a:p>
          <a:p>
            <a:r>
              <a:rPr lang="en-US" dirty="0" smtClean="0"/>
              <a:t>An engineer should know in advance, client intends to spend for the bulding and according material of consturaion finshing items stage constucion should be suggested. </a:t>
            </a:r>
          </a:p>
          <a:p>
            <a:r>
              <a:rPr lang="en-US" dirty="0" smtClean="0"/>
              <a:t>By estimation proposed amount should be followed to avoid miserble faliure of bulding construction project. </a:t>
            </a:r>
            <a:endParaRPr lang="en-IN" dirty="0"/>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sanitation</a:t>
            </a:r>
            <a:endParaRPr lang="en-IN" dirty="0"/>
          </a:p>
        </p:txBody>
      </p:sp>
      <p:sp>
        <p:nvSpPr>
          <p:cNvPr id="3" name="Content Placeholder 2"/>
          <p:cNvSpPr>
            <a:spLocks noGrp="1"/>
          </p:cNvSpPr>
          <p:nvPr>
            <p:ph idx="1"/>
          </p:nvPr>
        </p:nvSpPr>
        <p:spPr/>
        <p:txBody>
          <a:bodyPr/>
          <a:lstStyle/>
          <a:p>
            <a:r>
              <a:rPr lang="en-US" dirty="0" smtClean="0"/>
              <a:t>Provision for cleanliness , lighting and ventilation in sanitary units avoid growth of bacteria and spread of disease condition.</a:t>
            </a:r>
          </a:p>
          <a:p>
            <a:r>
              <a:rPr lang="en-US" dirty="0" smtClean="0"/>
              <a:t>The ventilators in bath w.c permit sunlight and air circulation to maintain</a:t>
            </a:r>
            <a:r>
              <a:rPr lang="en-IN" dirty="0" smtClean="0"/>
              <a:t>  hygenic conditon the kitchen sholud have glazed tiles dedo </a:t>
            </a:r>
          </a:p>
          <a:p>
            <a:endParaRPr lang="en-US" dirty="0" smtClean="0"/>
          </a:p>
        </p:txBody>
      </p:sp>
    </p:spTree>
  </p:cSld>
  <p:clrMapOvr>
    <a:masterClrMapping/>
  </p:clrMapOvr>
  <p:transition spd="med">
    <p:wheel/>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7239000" cy="1143000"/>
          </a:xfrm>
          <a:solidFill>
            <a:schemeClr val="tx2">
              <a:lumMod val="60000"/>
              <a:lumOff val="40000"/>
            </a:schemeClr>
          </a:solidFill>
          <a:ln>
            <a:solidFill>
              <a:schemeClr val="tx1"/>
            </a:solidFill>
          </a:ln>
        </p:spPr>
        <p:txBody>
          <a:bodyPr>
            <a:normAutofit fontScale="90000"/>
          </a:bodyPr>
          <a:lstStyle/>
          <a:p>
            <a:r>
              <a:rPr lang="en-US" dirty="0" smtClean="0">
                <a:solidFill>
                  <a:schemeClr val="bg1"/>
                </a:solidFill>
                <a:latin typeface="Segoe Print" pitchFamily="2" charset="0"/>
              </a:rPr>
              <a:t>Principles of planning</a:t>
            </a:r>
            <a:endParaRPr lang="en-IN" dirty="0">
              <a:solidFill>
                <a:schemeClr val="bg1"/>
              </a:solidFill>
              <a:latin typeface="Segoe Print" pitchFamily="2" charset="0"/>
            </a:endParaRPr>
          </a:p>
        </p:txBody>
      </p:sp>
      <p:sp>
        <p:nvSpPr>
          <p:cNvPr id="3" name="Content Placeholder 2"/>
          <p:cNvSpPr>
            <a:spLocks noGrp="1"/>
          </p:cNvSpPr>
          <p:nvPr>
            <p:ph idx="1"/>
          </p:nvPr>
        </p:nvSpPr>
        <p:spPr>
          <a:solidFill>
            <a:schemeClr val="tx2">
              <a:lumMod val="75000"/>
            </a:schemeClr>
          </a:solidFill>
        </p:spPr>
        <p:txBody>
          <a:bodyPr>
            <a:normAutofit fontScale="77500" lnSpcReduction="20000"/>
          </a:bodyPr>
          <a:lstStyle/>
          <a:p>
            <a:r>
              <a:rPr lang="en-US" dirty="0" smtClean="0">
                <a:latin typeface="Arial" pitchFamily="34" charset="0"/>
                <a:cs typeface="Arial" pitchFamily="34" charset="0"/>
              </a:rPr>
              <a:t>Aspec</a:t>
            </a:r>
            <a:r>
              <a:rPr lang="en-IN" dirty="0" smtClean="0">
                <a:latin typeface="Arial" pitchFamily="34" charset="0"/>
                <a:cs typeface="Arial" pitchFamily="34" charset="0"/>
              </a:rPr>
              <a:t>t</a:t>
            </a:r>
          </a:p>
          <a:p>
            <a:r>
              <a:rPr lang="en-US" dirty="0" smtClean="0">
                <a:latin typeface="Arial" pitchFamily="34" charset="0"/>
                <a:cs typeface="Arial" pitchFamily="34" charset="0"/>
              </a:rPr>
              <a:t>Prospect</a:t>
            </a:r>
          </a:p>
          <a:p>
            <a:r>
              <a:rPr lang="en-US" dirty="0" smtClean="0">
                <a:latin typeface="Arial" pitchFamily="34" charset="0"/>
                <a:cs typeface="Arial" pitchFamily="34" charset="0"/>
              </a:rPr>
              <a:t>Privacy</a:t>
            </a:r>
            <a:endParaRPr lang="en-US" dirty="0" smtClean="0">
              <a:solidFill>
                <a:schemeClr val="bg2">
                  <a:lumMod val="50000"/>
                </a:schemeClr>
              </a:solidFill>
              <a:latin typeface="Arial" pitchFamily="34" charset="0"/>
              <a:cs typeface="Arial" pitchFamily="34" charset="0"/>
            </a:endParaRPr>
          </a:p>
          <a:p>
            <a:r>
              <a:rPr lang="en-US" dirty="0" smtClean="0">
                <a:latin typeface="Arial" pitchFamily="34" charset="0"/>
                <a:cs typeface="Arial" pitchFamily="34" charset="0"/>
              </a:rPr>
              <a:t>Groping</a:t>
            </a:r>
          </a:p>
          <a:p>
            <a:r>
              <a:rPr lang="en-US" dirty="0" smtClean="0">
                <a:latin typeface="Arial" pitchFamily="34" charset="0"/>
                <a:cs typeface="Arial" pitchFamily="34" charset="0"/>
              </a:rPr>
              <a:t>Romminess</a:t>
            </a:r>
          </a:p>
          <a:p>
            <a:r>
              <a:rPr lang="en-US" dirty="0" smtClean="0">
                <a:latin typeface="Arial" pitchFamily="34" charset="0"/>
                <a:cs typeface="Arial" pitchFamily="34" charset="0"/>
              </a:rPr>
              <a:t>Flexibility</a:t>
            </a:r>
          </a:p>
          <a:p>
            <a:r>
              <a:rPr lang="en-US" dirty="0" smtClean="0">
                <a:latin typeface="Arial" pitchFamily="34" charset="0"/>
                <a:cs typeface="Arial" pitchFamily="34" charset="0"/>
              </a:rPr>
              <a:t>Furniture requirements</a:t>
            </a:r>
          </a:p>
          <a:p>
            <a:r>
              <a:rPr lang="en-US" dirty="0" smtClean="0">
                <a:latin typeface="Arial" pitchFamily="34" charset="0"/>
                <a:cs typeface="Arial" pitchFamily="34" charset="0"/>
              </a:rPr>
              <a:t>Circulation</a:t>
            </a:r>
          </a:p>
          <a:p>
            <a:r>
              <a:rPr lang="en-US" dirty="0" smtClean="0">
                <a:latin typeface="Arial" pitchFamily="34" charset="0"/>
                <a:cs typeface="Arial" pitchFamily="34" charset="0"/>
              </a:rPr>
              <a:t>Lighting</a:t>
            </a:r>
          </a:p>
          <a:p>
            <a:r>
              <a:rPr lang="en-US" dirty="0" smtClean="0">
                <a:latin typeface="Arial" pitchFamily="34" charset="0"/>
                <a:cs typeface="Arial" pitchFamily="34" charset="0"/>
              </a:rPr>
              <a:t>Elegance</a:t>
            </a:r>
          </a:p>
          <a:p>
            <a:r>
              <a:rPr lang="en-US" dirty="0" smtClean="0">
                <a:latin typeface="Arial" pitchFamily="34" charset="0"/>
                <a:cs typeface="Arial" pitchFamily="34" charset="0"/>
              </a:rPr>
              <a:t>Economy</a:t>
            </a:r>
          </a:p>
          <a:p>
            <a:r>
              <a:rPr lang="en-US" dirty="0" smtClean="0">
                <a:latin typeface="Arial" pitchFamily="34" charset="0"/>
                <a:cs typeface="Arial" pitchFamily="34" charset="0"/>
              </a:rPr>
              <a:t>Sanitation</a:t>
            </a:r>
          </a:p>
          <a:p>
            <a:endParaRPr lang="en-US" dirty="0" smtClean="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Aspect</a:t>
            </a:r>
            <a:endParaRPr lang="en-IN" dirty="0"/>
          </a:p>
        </p:txBody>
      </p:sp>
      <p:sp>
        <p:nvSpPr>
          <p:cNvPr id="3" name="Content Placeholder 2"/>
          <p:cNvSpPr>
            <a:spLocks noGrp="1"/>
          </p:cNvSpPr>
          <p:nvPr>
            <p:ph idx="1"/>
          </p:nvPr>
        </p:nvSpPr>
        <p:spPr/>
        <p:txBody>
          <a:bodyPr/>
          <a:lstStyle/>
          <a:p>
            <a:r>
              <a:rPr lang="en-US" dirty="0" smtClean="0"/>
              <a:t>Aspect  refers to the planned arrangement of the doors and windows of the external walls to get sunlight,breeze and a good view of the scenery outside.</a:t>
            </a:r>
          </a:p>
          <a:p>
            <a:endParaRPr lang="en-IN" dirty="0"/>
          </a:p>
        </p:txBody>
      </p:sp>
      <p:graphicFrame>
        <p:nvGraphicFramePr>
          <p:cNvPr id="5" name="Table 4"/>
          <p:cNvGraphicFramePr>
            <a:graphicFrameLocks noGrp="1"/>
          </p:cNvGraphicFramePr>
          <p:nvPr/>
        </p:nvGraphicFramePr>
        <p:xfrm>
          <a:off x="928662" y="4357694"/>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Types of room </a:t>
                      </a:r>
                      <a:endParaRPr lang="en-IN" dirty="0"/>
                    </a:p>
                  </a:txBody>
                  <a:tcPr/>
                </a:tc>
                <a:tc>
                  <a:txBody>
                    <a:bodyPr/>
                    <a:lstStyle/>
                    <a:p>
                      <a:r>
                        <a:rPr lang="en-US" dirty="0" smtClean="0"/>
                        <a:t>Suggested aspect</a:t>
                      </a:r>
                      <a:endParaRPr lang="en-IN" dirty="0"/>
                    </a:p>
                  </a:txBody>
                  <a:tcPr/>
                </a:tc>
              </a:tr>
              <a:tr h="370840">
                <a:tc>
                  <a:txBody>
                    <a:bodyPr/>
                    <a:lstStyle/>
                    <a:p>
                      <a:r>
                        <a:rPr lang="en-US" dirty="0" smtClean="0"/>
                        <a:t>Drawing</a:t>
                      </a:r>
                      <a:r>
                        <a:rPr lang="en-US" baseline="0" dirty="0" smtClean="0"/>
                        <a:t> room </a:t>
                      </a:r>
                      <a:endParaRPr lang="en-IN" dirty="0"/>
                    </a:p>
                  </a:txBody>
                  <a:tcPr/>
                </a:tc>
                <a:tc>
                  <a:txBody>
                    <a:bodyPr/>
                    <a:lstStyle/>
                    <a:p>
                      <a:r>
                        <a:rPr lang="en-US" dirty="0" smtClean="0"/>
                        <a:t>South,SE</a:t>
                      </a:r>
                      <a:endParaRPr lang="en-IN" dirty="0"/>
                    </a:p>
                  </a:txBody>
                  <a:tcPr/>
                </a:tc>
              </a:tr>
              <a:tr h="370840">
                <a:tc>
                  <a:txBody>
                    <a:bodyPr/>
                    <a:lstStyle/>
                    <a:p>
                      <a:r>
                        <a:rPr lang="en-US" dirty="0" smtClean="0"/>
                        <a:t>Bed</a:t>
                      </a:r>
                      <a:r>
                        <a:rPr lang="en-US" baseline="0" dirty="0" smtClean="0"/>
                        <a:t> Room</a:t>
                      </a:r>
                      <a:endParaRPr lang="en-IN" dirty="0"/>
                    </a:p>
                  </a:txBody>
                  <a:tcPr/>
                </a:tc>
                <a:tc>
                  <a:txBody>
                    <a:bodyPr/>
                    <a:lstStyle/>
                    <a:p>
                      <a:r>
                        <a:rPr lang="en-US" dirty="0" smtClean="0"/>
                        <a:t>West,SW</a:t>
                      </a:r>
                      <a:endParaRPr lang="en-IN" dirty="0"/>
                    </a:p>
                  </a:txBody>
                  <a:tcPr/>
                </a:tc>
              </a:tr>
              <a:tr h="370840">
                <a:tc>
                  <a:txBody>
                    <a:bodyPr/>
                    <a:lstStyle/>
                    <a:p>
                      <a:r>
                        <a:rPr lang="en-US" dirty="0" smtClean="0"/>
                        <a:t>Dining room</a:t>
                      </a:r>
                      <a:endParaRPr lang="en-IN" dirty="0"/>
                    </a:p>
                  </a:txBody>
                  <a:tcPr/>
                </a:tc>
                <a:tc>
                  <a:txBody>
                    <a:bodyPr/>
                    <a:lstStyle/>
                    <a:p>
                      <a:r>
                        <a:rPr lang="en-US" dirty="0" smtClean="0"/>
                        <a:t>South</a:t>
                      </a:r>
                      <a:endParaRPr lang="en-IN" dirty="0"/>
                    </a:p>
                  </a:txBody>
                  <a:tcPr/>
                </a:tc>
              </a:tr>
              <a:tr h="370840">
                <a:tc>
                  <a:txBody>
                    <a:bodyPr/>
                    <a:lstStyle/>
                    <a:p>
                      <a:r>
                        <a:rPr lang="en-US" dirty="0" smtClean="0"/>
                        <a:t>Kitchen</a:t>
                      </a:r>
                      <a:endParaRPr lang="en-IN" dirty="0"/>
                    </a:p>
                  </a:txBody>
                  <a:tcPr/>
                </a:tc>
                <a:tc>
                  <a:txBody>
                    <a:bodyPr/>
                    <a:lstStyle/>
                    <a:p>
                      <a:r>
                        <a:rPr lang="en-US" dirty="0" smtClean="0"/>
                        <a:t>East</a:t>
                      </a:r>
                      <a:endParaRPr lang="en-IN" dirty="0"/>
                    </a:p>
                  </a:txBody>
                  <a:tcPr/>
                </a:tc>
              </a:tr>
              <a:tr h="370840">
                <a:tc>
                  <a:txBody>
                    <a:bodyPr/>
                    <a:lstStyle/>
                    <a:p>
                      <a:r>
                        <a:rPr lang="en-US" dirty="0" smtClean="0"/>
                        <a:t>Verandah</a:t>
                      </a:r>
                      <a:endParaRPr lang="en-IN" dirty="0"/>
                    </a:p>
                  </a:txBody>
                  <a:tcPr/>
                </a:tc>
                <a:tc>
                  <a:txBody>
                    <a:bodyPr/>
                    <a:lstStyle/>
                    <a:p>
                      <a:r>
                        <a:rPr lang="en-US" dirty="0" smtClean="0"/>
                        <a:t>West,SW</a:t>
                      </a:r>
                      <a:endParaRPr lang="en-IN" dirty="0"/>
                    </a:p>
                  </a:txBody>
                  <a:tcPr/>
                </a:tc>
              </a:tr>
            </a:tbl>
          </a:graphicData>
        </a:graphic>
      </p:graphicFrame>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IN" dirty="0"/>
          </a:p>
        </p:txBody>
      </p:sp>
      <p:pic>
        <p:nvPicPr>
          <p:cNvPr id="7" name="Content Placeholder 6" descr="1987843_635198291848845000-5.jpg"/>
          <p:cNvPicPr>
            <a:picLocks noGrp="1" noChangeAspect="1"/>
          </p:cNvPicPr>
          <p:nvPr>
            <p:ph idx="1"/>
          </p:nvPr>
        </p:nvPicPr>
        <p:blipFill>
          <a:blip r:embed="rId2"/>
          <a:stretch>
            <a:fillRect/>
          </a:stretch>
        </p:blipFill>
        <p:spPr>
          <a:xfrm>
            <a:off x="214282" y="214290"/>
            <a:ext cx="8715436" cy="6500858"/>
          </a:xfrm>
        </p:spPr>
      </p:pic>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Prospect</a:t>
            </a:r>
            <a:endParaRPr lang="en-IN" dirty="0"/>
          </a:p>
        </p:txBody>
      </p:sp>
      <p:sp>
        <p:nvSpPr>
          <p:cNvPr id="3" name="Content Placeholder 2"/>
          <p:cNvSpPr>
            <a:spLocks noGrp="1"/>
          </p:cNvSpPr>
          <p:nvPr>
            <p:ph idx="1"/>
          </p:nvPr>
        </p:nvSpPr>
        <p:spPr/>
        <p:txBody>
          <a:bodyPr/>
          <a:lstStyle/>
          <a:p>
            <a:r>
              <a:rPr lang="en-US" dirty="0" smtClean="0"/>
              <a:t>A building is said to have prospect when it presents a good and pleasing appearance when seen from outside.</a:t>
            </a:r>
          </a:p>
          <a:p>
            <a:r>
              <a:rPr lang="en-US" dirty="0" smtClean="0"/>
              <a:t>It is used to mean the external views as seen from certain rooms of the building.</a:t>
            </a:r>
          </a:p>
          <a:p>
            <a:r>
              <a:rPr lang="en-US" dirty="0" smtClean="0"/>
              <a:t>It also includes the concealment of some undesirable views in a given outlook.</a:t>
            </a:r>
          </a:p>
          <a:p>
            <a:endParaRPr lang="en-IN"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mbeth-registry-office-7.jpg"/>
          <p:cNvPicPr>
            <a:picLocks noGrp="1" noChangeAspect="1"/>
          </p:cNvPicPr>
          <p:nvPr>
            <p:ph idx="4294967295"/>
          </p:nvPr>
        </p:nvPicPr>
        <p:blipFill>
          <a:blip r:embed="rId2"/>
          <a:stretch>
            <a:fillRect/>
          </a:stretch>
        </p:blipFill>
        <p:spPr>
          <a:xfrm>
            <a:off x="0" y="0"/>
            <a:ext cx="8715375" cy="6788150"/>
          </a:xfrm>
        </p:spPr>
      </p:pic>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Privacy</a:t>
            </a:r>
            <a:endParaRPr lang="en-IN" dirty="0"/>
          </a:p>
        </p:txBody>
      </p:sp>
      <p:sp>
        <p:nvSpPr>
          <p:cNvPr id="3" name="Content Placeholder 2"/>
          <p:cNvSpPr>
            <a:spLocks noGrp="1"/>
          </p:cNvSpPr>
          <p:nvPr>
            <p:ph idx="1"/>
          </p:nvPr>
        </p:nvSpPr>
        <p:spPr/>
        <p:txBody>
          <a:bodyPr/>
          <a:lstStyle/>
          <a:p>
            <a:r>
              <a:rPr lang="en-US" dirty="0" smtClean="0"/>
              <a:t>For residential building planning privacy is important consideration. There should be privacy from one room to another room and also from neighbour building and public building and public building and streets.</a:t>
            </a:r>
          </a:p>
          <a:p>
            <a:r>
              <a:rPr lang="en-US" dirty="0" smtClean="0"/>
              <a:t>Privacy is necessary in the bedroom, bathroom,wc and urinals.</a:t>
            </a:r>
            <a:endParaRPr lang="en-IN"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987843_635198291848845000-10.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Grouping</a:t>
            </a:r>
            <a:endParaRPr lang="en-IN" dirty="0"/>
          </a:p>
        </p:txBody>
      </p:sp>
      <p:sp>
        <p:nvSpPr>
          <p:cNvPr id="3" name="Content Placeholder 2"/>
          <p:cNvSpPr>
            <a:spLocks noGrp="1"/>
          </p:cNvSpPr>
          <p:nvPr>
            <p:ph idx="1"/>
          </p:nvPr>
        </p:nvSpPr>
        <p:spPr/>
        <p:txBody>
          <a:bodyPr/>
          <a:lstStyle/>
          <a:p>
            <a:r>
              <a:rPr lang="en-US" dirty="0" smtClean="0"/>
              <a:t>Grouping refers to easy communication and utility of various room .kitchen and dining room should be close  to each other. </a:t>
            </a:r>
          </a:p>
          <a:p>
            <a:r>
              <a:rPr lang="en-US" dirty="0" smtClean="0"/>
              <a:t>Store room should be adjacent to kitchen. WC and urinals should be far away from the kitchen .</a:t>
            </a:r>
            <a:endParaRPr lang="en-IN"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206</TotalTime>
  <Words>604</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Principles of Building Planning</vt:lpstr>
      <vt:lpstr>Principles of planning</vt:lpstr>
      <vt:lpstr>Aspect</vt:lpstr>
      <vt:lpstr>Slide 4</vt:lpstr>
      <vt:lpstr>Prospect</vt:lpstr>
      <vt:lpstr>Slide 6</vt:lpstr>
      <vt:lpstr>Privacy</vt:lpstr>
      <vt:lpstr>Slide 8</vt:lpstr>
      <vt:lpstr>Grouping</vt:lpstr>
      <vt:lpstr>Slide 10</vt:lpstr>
      <vt:lpstr>Roominess</vt:lpstr>
      <vt:lpstr>Slide 12</vt:lpstr>
      <vt:lpstr>Flexibility</vt:lpstr>
      <vt:lpstr>Furniture requirement</vt:lpstr>
      <vt:lpstr>Circulation </vt:lpstr>
      <vt:lpstr>Lighting</vt:lpstr>
      <vt:lpstr>Elegance</vt:lpstr>
      <vt:lpstr>Economy</vt:lpstr>
      <vt:lpstr>sanitation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Building Planning</dc:title>
  <dc:creator>Admin</dc:creator>
  <cp:lastModifiedBy>Admin</cp:lastModifiedBy>
  <cp:revision>26</cp:revision>
  <dcterms:created xsi:type="dcterms:W3CDTF">2013-11-23T03:25:05Z</dcterms:created>
  <dcterms:modified xsi:type="dcterms:W3CDTF">2013-12-16T07:55:17Z</dcterms:modified>
</cp:coreProperties>
</file>